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88" r:id="rId6"/>
    <p:sldMasterId id="2147483715" r:id="rId7"/>
  </p:sldMasterIdLst>
  <p:notesMasterIdLst>
    <p:notesMasterId r:id="rId12"/>
  </p:notesMasterIdLst>
  <p:handoutMasterIdLst>
    <p:handoutMasterId r:id="rId13"/>
  </p:handoutMasterIdLst>
  <p:sldIdLst>
    <p:sldId id="289" r:id="rId8"/>
    <p:sldId id="456" r:id="rId9"/>
    <p:sldId id="458" r:id="rId10"/>
    <p:sldId id="457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E40"/>
    <a:srgbClr val="003189"/>
    <a:srgbClr val="E2011C"/>
    <a:srgbClr val="FF6600"/>
    <a:srgbClr val="58585A"/>
    <a:srgbClr val="D4310F"/>
    <a:srgbClr val="B63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6314" autoAdjust="0"/>
  </p:normalViewPr>
  <p:slideViewPr>
    <p:cSldViewPr snapToGrid="0" showGuides="1">
      <p:cViewPr varScale="1">
        <p:scale>
          <a:sx n="99" d="100"/>
          <a:sy n="99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754C-D29F-409C-8E12-26F5DAA737FE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BB6F-0217-4EE7-B79D-E88BBC9564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5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39E458-9AEA-409F-8B3E-60D3B8E19A4E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588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2809" y="4367269"/>
            <a:ext cx="5760135" cy="48148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E65C-1C0E-439E-B40D-ECFD93AD4E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9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985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5E3F7-1A1E-4F92-9DDA-3A3CF9C2CB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61350CA-F411-41C1-9D4C-CD3E1A23F2D9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3151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2613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"/>
          <p:cNvSpPr txBox="1">
            <a:spLocks noChangeArrowheads="1"/>
          </p:cNvSpPr>
          <p:nvPr userDrawn="1"/>
        </p:nvSpPr>
        <p:spPr bwMode="auto">
          <a:xfrm>
            <a:off x="2643124" y="6389053"/>
            <a:ext cx="39502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fr-FR" alt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Direction des ressources humaines du ministère de la Défense</a:t>
            </a:r>
          </a:p>
          <a:p>
            <a:pPr algn="l" eaLnBrk="1" hangingPunct="1"/>
            <a:endParaRPr lang="fr-FR" alt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2AFDC2-729B-5C42-8677-AD3B1A69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3E1C5546-71F9-2548-B895-4137F1F66D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807" y="5822018"/>
            <a:ext cx="6461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>
                <a:latin typeface="Marianne" panose="02000000000000000000" pitchFamily="2" charset="0"/>
              </a:rPr>
              <a:t>Secrétariat général pour l’administration</a:t>
            </a:r>
            <a:endParaRPr lang="fr-FR" altLang="fr-FR" sz="1600" dirty="0">
              <a:latin typeface="Marianne" panose="02000000000000000000" pitchFamily="2" charset="0"/>
            </a:endParaRPr>
          </a:p>
          <a:p>
            <a:r>
              <a:rPr lang="fr-FR" altLang="fr-FR" sz="1600" dirty="0">
                <a:latin typeface="Marianne Light" panose="02000000000000000000" pitchFamily="2" charset="0"/>
              </a:rPr>
              <a:t>Direction </a:t>
            </a:r>
            <a:r>
              <a:rPr lang="fr-FR" altLang="fr-FR" sz="1600" dirty="0" smtClean="0">
                <a:latin typeface="Marianne Light" panose="02000000000000000000" pitchFamily="2" charset="0"/>
              </a:rPr>
              <a:t>des ressources humaines du ministère de la Défense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138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04569"/>
            <a:ext cx="6635186" cy="5288886"/>
          </a:xfrm>
        </p:spPr>
        <p:txBody>
          <a:bodyPr>
            <a:normAutofit/>
          </a:bodyPr>
          <a:lstStyle>
            <a:lvl1pPr marL="361950" indent="-361950">
              <a:defRPr sz="2000"/>
            </a:lvl1pPr>
            <a:lvl2pPr marL="447675" indent="-173038"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52EC3F3-1ACD-AB4B-A46D-975CA5E2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EA23DC74-5E2B-46EF-A882-FAF63D8E9B38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93C086D-5DEF-5444-B44B-F2E1BC9A4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E693B3C-43B4-0B4D-AB6F-D7F5F687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5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601" y="904569"/>
            <a:ext cx="6645736" cy="52888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70899B0-ADAB-7E4C-8E56-31A37BE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E7ABFB9-CE40-4F33-84D1-8A8D6DA9F681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E13229-2A7C-5D44-BEEB-4C9150EE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6396CC-EA50-9740-A7F1-B317029E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72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793524"/>
            <a:ext cx="11399141" cy="7116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0525" y="1536787"/>
            <a:ext cx="11399140" cy="4640175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B8FE16-7E50-B346-A6E0-09B51D7C7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CB9ACC9-D68C-4E5D-8535-702EBD48F022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F98E14-94BE-1E42-B28A-4C59A172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1C89CF-CF64-9446-B9F4-9D54C5D4D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01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844951"/>
            <a:ext cx="3104427" cy="5332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844951"/>
            <a:ext cx="7734300" cy="5332011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37E41D8-F2AE-8541-B92A-AE05B3D2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380BF14-B599-46F1-B2A5-90CF77837018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4E61DE4-12BE-0046-B9A6-11250B94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6EDF18-1F3A-5C45-AA73-0A67149E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32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445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4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75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575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8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00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AD0B860-A65D-4796-98DC-B2C67DE17AA8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2000" b="0" i="0" dirty="0">
              <a:latin typeface="Marianne Light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 </a:t>
            </a:r>
            <a:r>
              <a:rPr lang="fr-FR" sz="20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20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4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7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837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59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24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9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61928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722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81323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45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EECFED1-947E-4D35-8FBE-9288B4D8A174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48065-2D5B-0849-BE75-3B91972D312F}"/>
              </a:ext>
            </a:extLst>
          </p:cNvPr>
          <p:cNvSpPr/>
          <p:nvPr userDrawn="1"/>
        </p:nvSpPr>
        <p:spPr>
          <a:xfrm>
            <a:off x="520860" y="2707786"/>
            <a:ext cx="11823539" cy="3611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2A14207-0A0C-0F44-AB34-63EADE88A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0861" y="2707785"/>
            <a:ext cx="11671140" cy="3611992"/>
          </a:xfrm>
        </p:spPr>
        <p:txBody>
          <a:bodyPr>
            <a:normAutofit/>
          </a:bodyPr>
          <a:lstStyle>
            <a:lvl1pPr marL="271463" indent="-271463">
              <a:defRPr sz="1500"/>
            </a:lvl1pPr>
            <a:lvl2pPr marL="607219" indent="-264319"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96865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696865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2000" b="0" i="0" dirty="0">
              <a:latin typeface="Marianne Light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 </a:t>
            </a:r>
            <a:r>
              <a:rPr lang="fr-FR" sz="20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20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50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51252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66400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440D2EA-1483-4166-835B-D73662526809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3151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2613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"/>
          <p:cNvSpPr txBox="1">
            <a:spLocks noChangeArrowheads="1"/>
          </p:cNvSpPr>
          <p:nvPr userDrawn="1"/>
        </p:nvSpPr>
        <p:spPr bwMode="auto">
          <a:xfrm>
            <a:off x="2643124" y="6389053"/>
            <a:ext cx="39502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fr-FR" alt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Direction des ressources humaines du ministère de la Défense</a:t>
            </a:r>
          </a:p>
          <a:p>
            <a:pPr algn="l" eaLnBrk="1" hangingPunct="1"/>
            <a:endParaRPr lang="fr-FR" alt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19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6B8B29A-4DA0-4444-848E-46C35E7E05A9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ts val="1900"/>
              </a:lnSpc>
            </a:pPr>
            <a:r>
              <a:rPr lang="fr-FR" sz="16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1600" b="0" i="0" dirty="0">
              <a:latin typeface="Marianne Light" panose="02000000000000000000" pitchFamily="2" charset="0"/>
            </a:endParaRPr>
          </a:p>
          <a:p>
            <a:pPr algn="r">
              <a:lnSpc>
                <a:spcPts val="1900"/>
              </a:lnSpc>
            </a:pPr>
            <a:r>
              <a:rPr lang="fr-FR" sz="1600" b="0" i="0" dirty="0">
                <a:latin typeface="Marianne Light" panose="02000000000000000000" pitchFamily="2" charset="0"/>
              </a:rPr>
              <a:t> </a:t>
            </a:r>
            <a:r>
              <a:rPr lang="fr-FR" sz="16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16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91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51E2AEE-067E-479F-920E-86C0E537628F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48065-2D5B-0849-BE75-3B91972D312F}"/>
              </a:ext>
            </a:extLst>
          </p:cNvPr>
          <p:cNvSpPr/>
          <p:nvPr userDrawn="1"/>
        </p:nvSpPr>
        <p:spPr>
          <a:xfrm>
            <a:off x="520860" y="2707786"/>
            <a:ext cx="11823539" cy="3611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2A14207-0A0C-0F44-AB34-63EADE88A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0861" y="2707785"/>
            <a:ext cx="11671140" cy="3611992"/>
          </a:xfrm>
          <a:prstGeom prst="rect">
            <a:avLst/>
          </a:prstGeom>
        </p:spPr>
        <p:txBody>
          <a:bodyPr>
            <a:normAutofit/>
          </a:bodyPr>
          <a:lstStyle>
            <a:lvl1pPr marL="271463" indent="-271463">
              <a:defRPr sz="1500"/>
            </a:lvl1pPr>
            <a:lvl2pPr marL="607219" indent="-264319"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96865" y="2265680"/>
            <a:ext cx="11474245" cy="229679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696865" y="4589463"/>
            <a:ext cx="11474245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2000" b="0" i="0" dirty="0">
              <a:latin typeface="Marianne Light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 </a:t>
            </a:r>
            <a:r>
              <a:rPr lang="fr-FR" sz="20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20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0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340" y="1518163"/>
            <a:ext cx="5507999" cy="79641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339" y="2505075"/>
            <a:ext cx="5508000" cy="3684588"/>
          </a:xfrm>
          <a:prstGeom prst="rect">
            <a:avLst/>
          </a:prstGeo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9515" y="1518163"/>
            <a:ext cx="5517832" cy="7964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9512" y="2505075"/>
            <a:ext cx="5508000" cy="3684588"/>
          </a:xfrm>
          <a:prstGeom prst="rect">
            <a:avLst/>
          </a:prstGeo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E2D66F0-6808-504F-821F-8483E0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D1B3CDB-0DB6-1646-A8B5-117EABD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85488C1-2F3E-4925-BDD4-78FB9718F6C8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C6A7DF1-1414-A74C-8674-6B30D57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AC90038-2AF3-0545-B037-4267D27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79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601" y="904569"/>
            <a:ext cx="6645736" cy="5288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  <a:prstGeom prst="rect">
            <a:avLst/>
          </a:prstGeo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70899B0-ADAB-7E4C-8E56-31A37BE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27CA72B-FB14-44E8-98BB-8F270CDA935C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E13229-2A7C-5D44-BEEB-4C9150EE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6396CC-EA50-9740-A7F1-B317029E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016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074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2B9B9F-5F2F-4A61-84B0-DC39CFB88DB1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566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827CD-92A2-4DF6-9A73-5EF96748EC86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4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70F69CC-29A4-8442-80AB-B5C6193DF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E5DF17D-2AFC-46D8-B539-0B2344319A49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FC55C6B-C44A-5246-A18F-1896B573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88B7086-8A39-8B47-A8F0-35BCC483B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90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36C0D-9286-4A50-9172-598D4BFBFADE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15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C5732-8E62-4534-ACEB-8F27948CD3B7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1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5C22F-CA3C-4890-8509-12C62BED107E}" type="datetime1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7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B4A4F1-6C59-4C09-97B6-7EC9065102F1}" type="datetime1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75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E0710-D7D3-43B0-8E71-CDFFEEC07000}" type="datetime1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1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0C953-493E-40DD-9DF8-D0E471F07D51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403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8341D-CBC4-48B0-8E98-E9FED7034500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53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8B9920-D2AC-4D89-B8AE-DBFD04FB9E0F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54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FFEEEC-F754-42F5-BE12-8796862E5A3A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C93E4-D4E6-44B8-99D1-C97C85A69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043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9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97" y="1533832"/>
            <a:ext cx="11493909" cy="302864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297" y="4542503"/>
            <a:ext cx="11493909" cy="15471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D21CAB6-3B47-42F9-911D-5EDE8452E2A9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186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3151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2613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"/>
          <p:cNvSpPr txBox="1">
            <a:spLocks noChangeArrowheads="1"/>
          </p:cNvSpPr>
          <p:nvPr userDrawn="1"/>
        </p:nvSpPr>
        <p:spPr bwMode="auto">
          <a:xfrm>
            <a:off x="2643124" y="6389053"/>
            <a:ext cx="39502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fr-FR" alt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Direction des ressources humaines du ministère de la Défense</a:t>
            </a:r>
          </a:p>
          <a:p>
            <a:pPr algn="l" eaLnBrk="1" hangingPunct="1"/>
            <a:endParaRPr lang="fr-FR" alt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2AFDC2-729B-5C42-8677-AD3B1A69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3E1C5546-71F9-2548-B895-4137F1F66D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807" y="5822018"/>
            <a:ext cx="6461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>
                <a:latin typeface="Marianne" panose="02000000000000000000" pitchFamily="2" charset="0"/>
              </a:rPr>
              <a:t>Secrétariat général pour l’administration</a:t>
            </a:r>
            <a:endParaRPr lang="fr-FR" altLang="fr-FR" sz="1600" dirty="0">
              <a:latin typeface="Marianne" panose="02000000000000000000" pitchFamily="2" charset="0"/>
            </a:endParaRPr>
          </a:p>
          <a:p>
            <a:r>
              <a:rPr lang="fr-FR" altLang="fr-FR" sz="1600" dirty="0">
                <a:latin typeface="Marianne Light" panose="02000000000000000000" pitchFamily="2" charset="0"/>
              </a:rPr>
              <a:t>Direction </a:t>
            </a:r>
            <a:r>
              <a:rPr lang="fr-FR" altLang="fr-FR" sz="1600" dirty="0" smtClean="0">
                <a:latin typeface="Marianne Light" panose="02000000000000000000" pitchFamily="2" charset="0"/>
              </a:rPr>
              <a:t>des ressources humaines du ministère de la Défense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39206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2000" b="0" i="0" dirty="0">
              <a:latin typeface="Marianne Light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 </a:t>
            </a:r>
            <a:r>
              <a:rPr lang="fr-FR" sz="20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20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15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48065-2D5B-0849-BE75-3B91972D312F}"/>
              </a:ext>
            </a:extLst>
          </p:cNvPr>
          <p:cNvSpPr/>
          <p:nvPr userDrawn="1"/>
        </p:nvSpPr>
        <p:spPr>
          <a:xfrm>
            <a:off x="520860" y="2707786"/>
            <a:ext cx="11823539" cy="3611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2A14207-0A0C-0F44-AB34-63EADE88A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0861" y="2707785"/>
            <a:ext cx="11671140" cy="3611992"/>
          </a:xfrm>
        </p:spPr>
        <p:txBody>
          <a:bodyPr>
            <a:normAutofit/>
          </a:bodyPr>
          <a:lstStyle>
            <a:lvl1pPr marL="271463" indent="-271463">
              <a:defRPr sz="1500"/>
            </a:lvl1pPr>
            <a:lvl2pPr marL="607219" indent="-264319"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96865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696865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 smtClean="0">
                <a:latin typeface="Marianne Light" panose="02000000000000000000" pitchFamily="2" charset="0"/>
              </a:rPr>
              <a:t>Direction des ressources humaines</a:t>
            </a:r>
            <a:endParaRPr lang="fr-FR" sz="2000" b="0" i="0" dirty="0">
              <a:latin typeface="Marianne Light" panose="02000000000000000000" pitchFamily="2" charset="0"/>
            </a:endParaRPr>
          </a:p>
          <a:p>
            <a:pPr algn="r">
              <a:lnSpc>
                <a:spcPct val="100000"/>
              </a:lnSpc>
            </a:pPr>
            <a:r>
              <a:rPr lang="fr-FR" sz="2000" b="0" i="0" dirty="0">
                <a:latin typeface="Marianne Light" panose="02000000000000000000" pitchFamily="2" charset="0"/>
              </a:rPr>
              <a:t> </a:t>
            </a:r>
            <a:r>
              <a:rPr lang="fr-FR" sz="2000" b="0" i="0" dirty="0" smtClean="0">
                <a:latin typeface="Marianne Light" panose="02000000000000000000" pitchFamily="2" charset="0"/>
              </a:rPr>
              <a:t>du ministère de la Défense</a:t>
            </a:r>
            <a:endParaRPr lang="fr-FR" sz="2000" b="0" i="0" dirty="0">
              <a:latin typeface="Marianne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5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70F69CC-29A4-8442-80AB-B5C6193DF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FC55C6B-C44A-5246-A18F-1896B573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88B7086-8A39-8B47-A8F0-35BCC483B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34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97" y="1533832"/>
            <a:ext cx="11493909" cy="3028644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297" y="4542503"/>
            <a:ext cx="11493909" cy="15471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915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3293" y="1797652"/>
            <a:ext cx="5518355" cy="4641533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7057" y="1797652"/>
            <a:ext cx="5518355" cy="4641534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8AB4AF4-71F1-944B-808A-A1BDAE5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C26BBB8-A720-374D-AA84-8F9F3AE5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341293D-0E29-894A-8333-8A918FEC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104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340" y="1518163"/>
            <a:ext cx="5507999" cy="79641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339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9515" y="1518163"/>
            <a:ext cx="5517832" cy="7964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9512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E2D66F0-6808-504F-821F-8483E0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D1B3CDB-0DB6-1646-A8B5-117EABD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C6A7DF1-1414-A74C-8674-6B30D57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AC90038-2AF3-0545-B037-4267D27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855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C268570-B8FE-E949-8A8F-72423855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9032183-F936-054D-A560-2B8DE43A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EAC2AFD-26ED-7D4B-9529-EF9B309C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331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11E42E1-1407-BC4B-9133-6797565D1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877E33-C9EB-C14B-9191-9F214018A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8C4948-EB9F-E347-A9E1-CA10642F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649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04569"/>
            <a:ext cx="6635186" cy="5288886"/>
          </a:xfrm>
        </p:spPr>
        <p:txBody>
          <a:bodyPr>
            <a:normAutofit/>
          </a:bodyPr>
          <a:lstStyle>
            <a:lvl1pPr marL="361950" indent="-361950">
              <a:defRPr sz="2000"/>
            </a:lvl1pPr>
            <a:lvl2pPr marL="447675" indent="-173038"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52EC3F3-1ACD-AB4B-A46D-975CA5E2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93C086D-5DEF-5444-B44B-F2E1BC9A4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E693B3C-43B4-0B4D-AB6F-D7F5F687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32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3293" y="1797652"/>
            <a:ext cx="5518355" cy="4641533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7057" y="1797652"/>
            <a:ext cx="5518355" cy="4641534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8AB4AF4-71F1-944B-808A-A1BDAE5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6DE0D5E-A7A4-49D9-B844-AC4CD801E1CB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C26BBB8-A720-374D-AA84-8F9F3AE5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341293D-0E29-894A-8333-8A918FEC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6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601" y="904569"/>
            <a:ext cx="6645736" cy="52888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70899B0-ADAB-7E4C-8E56-31A37BE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E13229-2A7C-5D44-BEEB-4C9150EE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6396CC-EA50-9740-A7F1-B317029E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894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793524"/>
            <a:ext cx="11399141" cy="7116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0525" y="1536787"/>
            <a:ext cx="11399140" cy="4640175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B8FE16-7E50-B346-A6E0-09B51D7C7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F98E14-94BE-1E42-B28A-4C59A172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1C89CF-CF64-9446-B9F4-9D54C5D4D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220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844951"/>
            <a:ext cx="3104427" cy="5332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844951"/>
            <a:ext cx="7734300" cy="5332011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37E41D8-F2AE-8541-B92A-AE05B3D2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4E61DE4-12BE-0046-B9A6-11250B94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6EDF18-1F3A-5C45-AA73-0A67149E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517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3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340" y="1518163"/>
            <a:ext cx="5507999" cy="79641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339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9515" y="1518163"/>
            <a:ext cx="5517832" cy="7964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9512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E2D66F0-6808-504F-821F-8483E0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D1B3CDB-0DB6-1646-A8B5-117EABD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9B0DF8C-6B53-4CEC-BF6C-14BA84F1E3EA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C6A7DF1-1414-A74C-8674-6B30D57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AC90038-2AF3-0545-B037-4267D27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9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C268570-B8FE-E949-8A8F-72423855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363A867-CC54-4D8A-B55F-F7192B8B3F6F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9032183-F936-054D-A560-2B8DE43A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EAC2AFD-26ED-7D4B-9529-EF9B309C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1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11E42E1-1407-BC4B-9133-6797565D1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12A0456-D99A-4836-B0E2-F407335E631B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877E33-C9EB-C14B-9191-9F214018A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8C4948-EB9F-E347-A9E1-CA10642F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B6B8F2-303F-364E-BA76-A4EC7AC2804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0524" y="1828800"/>
            <a:ext cx="11445875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ED2A8FF-F072-4F92-9033-8C3924ABE915}" type="datetime1">
              <a:rPr lang="fr-FR" smtClean="0"/>
              <a:t>08/12/2025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188" y="6442832"/>
            <a:ext cx="278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31876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12BD870-A5CF-154B-8D92-C0ED56DBC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799" y="6453873"/>
            <a:ext cx="6660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|</a:t>
            </a:r>
            <a:r>
              <a:rPr lang="fr-FR" altLang="fr-FR" sz="10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Direction </a:t>
            </a:r>
            <a:r>
              <a:rPr lang="fr-FR" altLang="fr-FR" sz="1000" dirty="0" smtClean="0">
                <a:latin typeface="Marianne" panose="02000000000000000000" pitchFamily="2" charset="0"/>
              </a:rPr>
              <a:t>des ressources humaines du ministère de la Défense</a:t>
            </a:r>
            <a:endParaRPr lang="fr-FR" altLang="fr-FR" sz="9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  <a:lvl2pPr marL="447675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2pPr>
      <a:lvl3pPr marL="717550" indent="-1571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3pPr>
      <a:lvl4pPr marL="985838" indent="-1301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4pPr>
      <a:lvl5pPr marL="1255713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6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9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B6B8F2-303F-364E-BA76-A4EC7AC2804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0524" y="1828800"/>
            <a:ext cx="11445875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A3ADE06-6704-410B-82C5-87E850343931}" type="datetimeFigureOut">
              <a:rPr lang="fr-FR" smtClean="0"/>
              <a:pPr/>
              <a:t>08/12/2025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188" y="6442832"/>
            <a:ext cx="278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31876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12BD870-A5CF-154B-8D92-C0ED56DBC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799" y="6453873"/>
            <a:ext cx="6660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|</a:t>
            </a:r>
            <a:r>
              <a:rPr lang="fr-FR" altLang="fr-FR" sz="1000" b="1" i="0" dirty="0">
                <a:latin typeface="Marianne" panose="02000000000000000000" pitchFamily="2" charset="0"/>
              </a:rPr>
              <a:t> </a:t>
            </a:r>
            <a:r>
              <a:rPr lang="fr-FR" altLang="fr-FR" sz="1000" dirty="0">
                <a:latin typeface="Marianne" panose="02000000000000000000" pitchFamily="2" charset="0"/>
              </a:rPr>
              <a:t>Direction </a:t>
            </a:r>
            <a:r>
              <a:rPr lang="fr-FR" altLang="fr-FR" sz="1000" dirty="0" smtClean="0">
                <a:latin typeface="Marianne" panose="02000000000000000000" pitchFamily="2" charset="0"/>
              </a:rPr>
              <a:t>des ressources humaines du ministère de la Défense</a:t>
            </a:r>
            <a:endParaRPr lang="fr-FR" altLang="fr-FR" sz="9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  <a:lvl2pPr marL="447675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2pPr>
      <a:lvl3pPr marL="717550" indent="-1571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3pPr>
      <a:lvl4pPr marL="985838" indent="-1301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4pPr>
      <a:lvl5pPr marL="1255713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il.intradef.gouv.fr/drhmd/actualites/ouvriers-letat-deuxieme-campagne-davancement-rejoindre-groupe-vii" TargetMode="Externa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464" y="2587016"/>
            <a:ext cx="11474245" cy="30223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>
                <a:solidFill>
                  <a:srgbClr val="0070C0"/>
                </a:solidFill>
              </a:rPr>
              <a:t>Seconde campagne d’avancement des OE au gr </a:t>
            </a:r>
            <a:r>
              <a:rPr lang="fr-FR" sz="4800" dirty="0" smtClean="0">
                <a:solidFill>
                  <a:srgbClr val="0070C0"/>
                </a:solidFill>
              </a:rPr>
              <a:t>VII</a:t>
            </a:r>
            <a:br>
              <a:rPr lang="fr-FR" sz="4800" dirty="0" smtClean="0">
                <a:solidFill>
                  <a:srgbClr val="0070C0"/>
                </a:solidFill>
              </a:rPr>
            </a:br>
            <a:r>
              <a:rPr lang="fr-FR" sz="4800" dirty="0" smtClean="0">
                <a:solidFill>
                  <a:srgbClr val="0070C0"/>
                </a:solidFill>
              </a:rPr>
              <a:t>Révision </a:t>
            </a:r>
            <a:r>
              <a:rPr lang="fr-FR" sz="4800" dirty="0">
                <a:solidFill>
                  <a:srgbClr val="0070C0"/>
                </a:solidFill>
              </a:rPr>
              <a:t>des taux d’avancement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>
                <a:solidFill>
                  <a:srgbClr val="0070C0"/>
                </a:solidFill>
              </a:rPr>
              <a:t> 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020538-C579-4E3D-ACA9-2DAFD688F1F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7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45339"/>
              </p:ext>
            </p:extLst>
          </p:nvPr>
        </p:nvGraphicFramePr>
        <p:xfrm>
          <a:off x="708782" y="1127807"/>
          <a:ext cx="4907859" cy="1611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977">
                  <a:extLst>
                    <a:ext uri="{9D8B030D-6E8A-4147-A177-3AD203B41FA5}">
                      <a16:colId xmlns:a16="http://schemas.microsoft.com/office/drawing/2014/main" val="2398915873"/>
                    </a:ext>
                  </a:extLst>
                </a:gridCol>
                <a:gridCol w="1127663">
                  <a:extLst>
                    <a:ext uri="{9D8B030D-6E8A-4147-A177-3AD203B41FA5}">
                      <a16:colId xmlns:a16="http://schemas.microsoft.com/office/drawing/2014/main" val="807998716"/>
                    </a:ext>
                  </a:extLst>
                </a:gridCol>
                <a:gridCol w="1043219">
                  <a:extLst>
                    <a:ext uri="{9D8B030D-6E8A-4147-A177-3AD203B41FA5}">
                      <a16:colId xmlns:a16="http://schemas.microsoft.com/office/drawing/2014/main" val="2881140798"/>
                    </a:ext>
                  </a:extLst>
                </a:gridCol>
              </a:tblGrid>
              <a:tr h="33411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Promotions au Groupe VII OE non chef d’équipe 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Taux 2025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nbre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45331"/>
                  </a:ext>
                </a:extLst>
              </a:tr>
              <a:tr h="3421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1ere campagne 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14 %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246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40327"/>
                  </a:ext>
                </a:extLst>
              </a:tr>
              <a:tr h="35537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Scde</a:t>
                      </a:r>
                      <a:r>
                        <a:rPr lang="fr-FR" sz="1600" baseline="0" dirty="0" smtClean="0"/>
                        <a:t> campagne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8 %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141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54567"/>
                  </a:ext>
                </a:extLst>
              </a:tr>
              <a:tr h="3335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2025 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22%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387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23100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91208" y="2841729"/>
            <a:ext cx="11152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mesure vise les lauréats des </a:t>
            </a: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essais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professionnels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plutôt que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choix, car la voie de l’essai permet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toucher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cible des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OE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qui constituent la majorité des démissionnaires. </a:t>
            </a:r>
            <a:endParaRPr lang="fr-FR" sz="16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avancements supplémentaires serviront en priorité aux </a:t>
            </a: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reliquataires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déjà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 aux essais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 mais inscrits sur les listes complémentaires en l’absence de droits suffisants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 établissement. </a:t>
            </a:r>
            <a:endParaRPr lang="fr-FR" sz="16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nombre de reliquataires dans les métiers ciblés étant insuffisant pour couvrir l’ensemble des nouveaux droits, des essais supplémentaires doivent être organisés.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kumimoji="0" lang="fr-FR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fr-FR" sz="16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 répartition par domaines métier :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6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kumimoji="0" lang="fr-FR" sz="16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(environ 90 avancements sur 141) relèvent des métiers du MCO </a:t>
            </a:r>
            <a:r>
              <a:rPr kumimoji="0" lang="fr-FR" sz="16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aéro</a:t>
            </a:r>
            <a:r>
              <a:rPr kumimoji="0" lang="fr-FR" sz="16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et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 (environ 25 avancements) concernent la profession Mécanique générale ;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soit 82% d’avancements cœur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 cible.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: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optroniciens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diésélistes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ouvriers des techniques de l’énergie…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saisine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 au titre du prochain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triennal :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taux d’avancement de 22% doit constituer le taux de référence pour le passage au gr VII pour les années 2026-2028 ;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58784" y="119231"/>
            <a:ext cx="100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003189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Seconde campagne d’avancement au gr VII </a:t>
            </a:r>
            <a:endParaRPr lang="fr-FR" sz="3200" b="1" dirty="0">
              <a:solidFill>
                <a:srgbClr val="003189"/>
              </a:solidFill>
              <a:latin typeface="Marianne" panose="020000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4783" y="1025847"/>
            <a:ext cx="5958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fidélisation des compétences ouvrières dans les métiers à forts enjeux opérationnels (MCO </a:t>
            </a:r>
            <a:r>
              <a:rPr lang="fr-FR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aéro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mécanique terrestre, </a:t>
            </a:r>
            <a:r>
              <a:rPr lang="fr-FR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Saisine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 en 2024; retour défavorable : maintien des taux en vigueur (14%) pour 2025 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Relance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dossier en 2025 ; retour favorable GU (22 octobre), mais seulement au titre de 2025. 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93685" y="907645"/>
            <a:ext cx="10049850" cy="639945"/>
          </a:xfrm>
        </p:spPr>
        <p:txBody>
          <a:bodyPr>
            <a:normAutofit/>
          </a:bodyPr>
          <a:lstStyle/>
          <a:p>
            <a:pPr marL="176212" lvl="0" algn="ctr" defTabSz="685800">
              <a:spcAft>
                <a:spcPts val="600"/>
              </a:spcAft>
              <a:defRPr/>
            </a:pPr>
            <a:r>
              <a:rPr lang="fr-FR" sz="1800" dirty="0" smtClean="0">
                <a:solidFill>
                  <a:srgbClr val="023B88"/>
                </a:solidFill>
                <a:latin typeface="Marianne"/>
              </a:rPr>
              <a:t>Répartition des 141 droits d’avancements supplémentaires</a:t>
            </a:r>
            <a:endParaRPr lang="fr-FR" sz="1800" dirty="0">
              <a:solidFill>
                <a:srgbClr val="023B88"/>
              </a:solidFill>
              <a:latin typeface="Mariann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925" y="4805038"/>
            <a:ext cx="1121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Répartition des droits entre employeurs 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des listes nominatives de reliquataires aux CMG (24 novembre) 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des essais supplémentaires en cours;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quelques essais supplémentaires programmés permettront de nommer de nouveaux reliquataires.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1269666" y="4414883"/>
            <a:ext cx="747737" cy="34651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58784" y="119231"/>
            <a:ext cx="100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003189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Seconde campagne d’avancement au gr VII </a:t>
            </a:r>
            <a:endParaRPr lang="fr-FR" sz="3200" b="1" dirty="0">
              <a:solidFill>
                <a:srgbClr val="003189"/>
              </a:solidFill>
              <a:latin typeface="Marianne" panose="020000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8323"/>
              </p:ext>
            </p:extLst>
          </p:nvPr>
        </p:nvGraphicFramePr>
        <p:xfrm>
          <a:off x="241767" y="1616998"/>
          <a:ext cx="11782425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euille de calcul" r:id="rId3" imgW="11782533" imgH="2524153" progId="Excel.Sheet.12">
                  <p:embed/>
                </p:oleObj>
              </mc:Choice>
              <mc:Fallback>
                <p:oleObj name="Feuille de calcul" r:id="rId3" imgW="11782533" imgH="2524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767" y="1616998"/>
                        <a:ext cx="11782425" cy="307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55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89" y="1082757"/>
            <a:ext cx="6497052" cy="124309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Eléments </a:t>
            </a:r>
            <a:r>
              <a:rPr lang="fr-FR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</a:t>
            </a: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ommunication </a:t>
            </a:r>
            <a:r>
              <a:rPr lang="fr-FR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validés par la </a:t>
            </a: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DRH-MD </a:t>
            </a:r>
            <a:r>
              <a:rPr lang="fr-FR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(publiés le 12 </a:t>
            </a:r>
            <a:r>
              <a:rPr lang="fr-FR" sz="1400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novembre dernier) </a:t>
            </a:r>
            <a:r>
              <a:rPr lang="fr-FR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fr-FR" sz="1400" b="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fr-FR" sz="1400" b="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portail.intradef.gouv.fr/drhmd/actualites/ouvriers-letat-deuxieme-campagne-davancement-rejoindre-groupe-vii</a:t>
            </a:r>
            <a:endParaRPr lang="fr-FR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9440" y="99753"/>
            <a:ext cx="5087389" cy="66751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2388" y="3842884"/>
            <a:ext cx="64970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Calendrier de mise en œuvre </a:t>
            </a:r>
            <a:endParaRPr lang="fr-FR" sz="1600" b="1" dirty="0" smtClean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14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Nomination des reliquataires </a:t>
            </a: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defRPr/>
            </a:pP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Arrêtés de nomination (décembre); </a:t>
            </a:r>
          </a:p>
          <a:p>
            <a:pPr algn="just"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fr-FR" sz="1400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ise</a:t>
            </a: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 œuvre Paie janvier / février (avec effet rétroactif au 31 mars 2025 pour les reliquataires 2025, 1</a:t>
            </a:r>
            <a:r>
              <a:rPr lang="fr-FR" sz="1400" baseline="300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janvier pour les reliquataires </a:t>
            </a:r>
            <a:r>
              <a:rPr lang="fr-FR" sz="1400" noProof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 années antérieures</a:t>
            </a: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14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Organisation des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b="1" noProof="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ssais</a:t>
            </a:r>
            <a:r>
              <a:rPr lang="fr-FR" sz="1400" b="1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supplémentaires </a:t>
            </a:r>
            <a:r>
              <a:rPr lang="fr-FR" sz="1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consultation écrite privilégiée ; </a:t>
            </a:r>
          </a:p>
          <a:p>
            <a:pPr algn="just">
              <a:defRPr/>
            </a:pPr>
            <a:r>
              <a: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AIA de BDX, CF et Cuers (</a:t>
            </a:r>
            <a:r>
              <a:rPr kumimoji="0" lang="fr-FR" sz="1400" b="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capso</a:t>
            </a:r>
            <a:r>
              <a: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propre) ;</a:t>
            </a: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CMG Rennes : 3 essais pour l’EMM, 2 essais SIMU et 2 essais AIA Rennes. </a:t>
            </a:r>
          </a:p>
          <a:p>
            <a:pPr algn="just"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CMG Lyon : 1 essai (2 candidats, même profession) AIA </a:t>
            </a:r>
            <a:r>
              <a:rPr lang="fr-FR" sz="14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Ambérieux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CMG Toulon : 3 essais pour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l’EMAAE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(BA125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126 et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701) et 1 essai pour DGA / EV.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58784" y="119231"/>
            <a:ext cx="541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rgbClr val="003189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Seconde campagne d’avancement au gr VII </a:t>
            </a:r>
            <a:endParaRPr lang="fr-FR" sz="3200" b="1" dirty="0">
              <a:solidFill>
                <a:srgbClr val="003189"/>
              </a:solidFill>
              <a:latin typeface="Marianne" panose="020000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388" y="3026322"/>
            <a:ext cx="6322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Information des Organisations </a:t>
            </a: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syndicales</a:t>
            </a:r>
          </a:p>
          <a:p>
            <a:pPr algn="just"/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SRHC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 sous-direction du pilotage budgétaire et de la gestion collective (SD-PBGC) : Multilatérale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OS, le 10 décembre 2025. 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388" y="2209760"/>
            <a:ext cx="6322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Publication Arrêté du 19 novembre 2025 </a:t>
            </a:r>
            <a:r>
              <a:rPr lang="fr-FR" sz="1400" dirty="0"/>
              <a:t>modifiant l'arrêté du 24 mars 2025 fixant les taux d'avancement de groupe applicables aux personnels à statut ouvrier du ministère des armées au titre de l'année </a:t>
            </a:r>
            <a:r>
              <a:rPr lang="fr-FR" sz="1400" dirty="0" smtClean="0"/>
              <a:t>2025.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684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05_25PPT_SGA_16-9" id="{2D645B63-E1F2-411C-B293-D56D60D71B98}" vid="{98A08B8F-4AD5-49C8-B857-F658DEB39C28}"/>
    </a:ext>
  </a:extLst>
</a:theme>
</file>

<file path=ppt/theme/theme2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que v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05_25PPT_SGA_16-9" id="{2D645B63-E1F2-411C-B293-D56D60D71B98}" vid="{98A08B8F-4AD5-49C8-B857-F658DEB39C28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47c3cc3-4efd-470a-a8bf-9e6fcb399319">
      <Terms xmlns="http://schemas.microsoft.com/office/infopath/2007/PartnerControls"/>
    </TaxKeywordTaxHTField>
    <TaxCatchAll xmlns="347c3cc3-4efd-470a-a8bf-9e6fcb399319"/>
    <SGAConnect_Source xmlns="347c3cc3-4efd-470a-a8bf-9e6fcb3993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de référence" ma:contentTypeID="0x010100FD9EA390206D405BA02AB06F710E2F7D005B3F0DF5994BF04394B9B9A9E41FE59C" ma:contentTypeVersion="7" ma:contentTypeDescription="Crée un document de référence" ma:contentTypeScope="" ma:versionID="6c0ce4802a5733372161997592c472e4">
  <xsd:schema xmlns:xsd="http://www.w3.org/2001/XMLSchema" xmlns:xs="http://www.w3.org/2001/XMLSchema" xmlns:p="http://schemas.microsoft.com/office/2006/metadata/properties" xmlns:ns2="347c3cc3-4efd-470a-a8bf-9e6fcb399319" xmlns:ns3="60250f46-5477-4c1f-af28-9cd81103fcf6" targetNamespace="http://schemas.microsoft.com/office/2006/metadata/properties" ma:root="true" ma:fieldsID="d5dc4d726e0bd356d57228b4fcad7afb" ns2:_="" ns3:_="">
    <xsd:import namespace="347c3cc3-4efd-470a-a8bf-9e6fcb399319"/>
    <xsd:import namespace="60250f46-5477-4c1f-af28-9cd81103fcf6"/>
    <xsd:element name="properties">
      <xsd:complexType>
        <xsd:sequence>
          <xsd:element name="documentManagement">
            <xsd:complexType>
              <xsd:all>
                <xsd:element ref="ns2:SGAConnect_Source" minOccurs="0"/>
                <xsd:element ref="ns2:TaxKeywordTaxHTFiel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c3cc3-4efd-470a-a8bf-9e6fcb399319" elementFormDefault="qualified">
    <xsd:import namespace="http://schemas.microsoft.com/office/2006/documentManagement/types"/>
    <xsd:import namespace="http://schemas.microsoft.com/office/infopath/2007/PartnerControls"/>
    <xsd:element name="SGAConnect_Source" ma:index="8" nillable="true" ma:displayName="Source" ma:default="" ma:description="Source de la page" ma:internalName="SGAConnect_Source" ma:readOnly="false">
      <xsd:simpleType>
        <xsd:restriction base="dms:Text"/>
      </xsd:simpleType>
    </xsd:element>
    <xsd:element name="TaxKeywordTaxHTField" ma:index="9" nillable="true" ma:taxonomy="true" ma:internalName="TaxKeywordTaxHTField" ma:taxonomyFieldName="TaxKeyword" ma:displayName="Mots clés" ma:readOnly="false" ma:fieldId="{23f27201-bee3-471e-b2e7-b64fd8b7ca38}" ma:taxonomyMulti="true" ma:sspId="d013f4df-92d4-4b52-bf96-16a989373d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Colonne Attraper tout de Taxonomie" ma:hidden="true" ma:list="{b22c6113-add9-4279-9d8f-60cb3ee4b91a}" ma:internalName="TaxCatchAll" ma:showField="CatchAllData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Colonne Attraper tout de Taxonomie1" ma:hidden="true" ma:list="{b22c6113-add9-4279-9d8f-60cb3ee4b91a}" ma:internalName="TaxCatchAllLabel" ma:readOnly="true" ma:showField="CatchAllDataLabel" ma:web="347c3cc3-4efd-470a-a8bf-9e6fcb399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0f46-5477-4c1f-af28-9cd81103f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6C046-278E-4B0C-91DF-9185D971380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0250f46-5477-4c1f-af28-9cd81103fcf6"/>
    <ds:schemaRef ds:uri="347c3cc3-4efd-470a-a8bf-9e6fcb3993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07416B-25C6-44EA-89B0-2DB12212C8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20D1F8-A769-430C-BF56-82C00400E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c3cc3-4efd-470a-a8bf-9e6fcb399319"/>
    <ds:schemaRef ds:uri="60250f46-5477-4c1f-af28-9cd81103f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2020PPT_SGA_16-9 v2</Template>
  <TotalTime>10020</TotalTime>
  <Words>545</Words>
  <Application>Microsoft Office PowerPoint</Application>
  <PresentationFormat>Grand écran</PresentationFormat>
  <Paragraphs>50</Paragraphs>
  <Slides>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Marianne</vt:lpstr>
      <vt:lpstr>Marianne Light</vt:lpstr>
      <vt:lpstr>Verdana</vt:lpstr>
      <vt:lpstr>Wingdings</vt:lpstr>
      <vt:lpstr>Thème Office</vt:lpstr>
      <vt:lpstr>Contents Slide Master</vt:lpstr>
      <vt:lpstr>Masque vide</vt:lpstr>
      <vt:lpstr>2_Thème Office</vt:lpstr>
      <vt:lpstr>Feuille de calcul</vt:lpstr>
      <vt:lpstr> Seconde campagne d’avancement des OE au gr VII Révision des taux d’avancement  </vt:lpstr>
      <vt:lpstr>Présentation PowerPoint</vt:lpstr>
      <vt:lpstr>Répartition des 141 droits d’avancements supplémentaires</vt:lpstr>
      <vt:lpstr>Communication  Eléments de communication validés par la DRH-MD (publiés le 12 novembre dernier) :  https://portail.intradef.gouv.fr/drhmd/actualites/ouvriers-letat-deuxieme-campagne-davancement-rejoindre-groupe-vii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CIBIEL Franck ATTACH PAL ADM.ETA</dc:creator>
  <cp:lastModifiedBy>BAUDRY Martin ATTACHE PRIN ADMI</cp:lastModifiedBy>
  <cp:revision>431</cp:revision>
  <cp:lastPrinted>2025-09-15T07:36:53Z</cp:lastPrinted>
  <dcterms:created xsi:type="dcterms:W3CDTF">2020-06-11T10:49:42Z</dcterms:created>
  <dcterms:modified xsi:type="dcterms:W3CDTF">2025-12-08T16:32:25Z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0x010100FD9EA390206D405BA02AB06F710E2F7D005B3F0DF5994BF04394B9B9A9E41FE59C</vt:lpwstr>
  </property>
  <property fmtid="{D5CDD505-2E9C-101B-9397-08002B2CF9AE}" pid="3" name="TaxKeyword">
    <vt:lpwstr/>
  </property>
</Properties>
</file>